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87" r:id="rId6"/>
    <p:sldId id="265" r:id="rId7"/>
    <p:sldId id="290" r:id="rId8"/>
    <p:sldId id="291" r:id="rId9"/>
    <p:sldId id="299" r:id="rId10"/>
    <p:sldId id="300" r:id="rId11"/>
    <p:sldId id="312" r:id="rId12"/>
    <p:sldId id="307" r:id="rId13"/>
    <p:sldId id="319" r:id="rId14"/>
    <p:sldId id="289" r:id="rId15"/>
    <p:sldId id="317" r:id="rId16"/>
    <p:sldId id="301" r:id="rId17"/>
    <p:sldId id="323" r:id="rId18"/>
    <p:sldId id="302" r:id="rId19"/>
    <p:sldId id="322" r:id="rId20"/>
    <p:sldId id="294" r:id="rId21"/>
    <p:sldId id="292" r:id="rId22"/>
    <p:sldId id="309" r:id="rId23"/>
    <p:sldId id="314" r:id="rId24"/>
    <p:sldId id="325" r:id="rId25"/>
    <p:sldId id="313" r:id="rId26"/>
    <p:sldId id="315" r:id="rId27"/>
    <p:sldId id="316" r:id="rId28"/>
    <p:sldId id="295" r:id="rId29"/>
    <p:sldId id="296" r:id="rId30"/>
    <p:sldId id="297" r:id="rId31"/>
    <p:sldId id="324" r:id="rId32"/>
    <p:sldId id="320" r:id="rId33"/>
    <p:sldId id="303" r:id="rId34"/>
    <p:sldId id="304" r:id="rId35"/>
    <p:sldId id="305" r:id="rId36"/>
    <p:sldId id="326" r:id="rId37"/>
    <p:sldId id="306" r:id="rId38"/>
    <p:sldId id="298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3595" autoAdjust="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6/18/2022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4813" y="4889817"/>
            <a:ext cx="4483473" cy="1456803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Group A1:		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Jaouaher Belgacem 	            Jasmeet Singh Matta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	            </a:t>
            </a:r>
            <a:r>
              <a:rPr lang="en-US" sz="1400" dirty="0" err="1">
                <a:solidFill>
                  <a:srgbClr val="C0C9C2">
                    <a:lumMod val="50000"/>
                  </a:srgbClr>
                </a:solidFill>
              </a:rPr>
              <a:t>Arsany</a:t>
            </a: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 Girgis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400" dirty="0">
              <a:solidFill>
                <a:srgbClr val="C0C9C2">
                  <a:lumMod val="50000"/>
                </a:srgbClr>
              </a:solidFill>
            </a:endParaRPr>
          </a:p>
          <a:p>
            <a:pPr>
              <a:lnSpc>
                <a:spcPct val="140000"/>
              </a:lnSpc>
            </a:pPr>
            <a:endParaRPr lang="en-US" sz="1700" dirty="0">
              <a:solidFill>
                <a:srgbClr val="C0C9C2">
                  <a:lumMod val="50000"/>
                </a:srgbClr>
              </a:solidFill>
            </a:endParaRP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B21D5E66-7865-18CD-A728-3A67719D2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15" y="808732"/>
            <a:ext cx="4872225" cy="3460020"/>
          </a:xfrm>
        </p:spPr>
        <p:txBody>
          <a:bodyPr anchor="ctr">
            <a:noAutofit/>
          </a:bodyPr>
          <a:lstStyle/>
          <a:p>
            <a:r>
              <a:rPr lang="en-US" sz="5400" dirty="0"/>
              <a:t>Precision Farming Using Autonomous Vehicle</a:t>
            </a:r>
          </a:p>
        </p:txBody>
      </p:sp>
      <p:pic>
        <p:nvPicPr>
          <p:cNvPr id="8" name="Picture Placeholder 7" descr="A helicopter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0823A5AE-18A0-6C27-6CE2-43E9933302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30" r="17530"/>
          <a:stretch>
            <a:fillRect/>
          </a:stretch>
        </p:blipFill>
        <p:spPr>
          <a:xfrm>
            <a:off x="6210299" y="0"/>
            <a:ext cx="5259847" cy="539977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D673C9-5F8C-5C47-3BB2-EA23196BE495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965E2E43-1E34-A9FB-12ED-7CDC8E234D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A54001-A8CF-4657-90F5-538F67E4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TinkerCad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simulation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D2193F-5C7D-4C7B-9FA0-BCDD145E394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18532" r="18082"/>
          <a:stretch/>
        </p:blipFill>
        <p:spPr>
          <a:xfrm>
            <a:off x="4874363" y="1271246"/>
            <a:ext cx="6739625" cy="438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7926C-6DB5-4E9D-9806-89D2DE2BE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D8393BEF-9AED-7556-3739-AC3271C9D5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47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Hardware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Inspiration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2197273A-66BD-50C1-864A-44237148C33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184556" y="643469"/>
            <a:ext cx="409473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FFA37-9392-732A-2573-BF86E984A76C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D460F4C7-FAC8-D0E7-11D3-8A7BFEA3A3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68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Design1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21249-7657-EA86-3668-77127265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93" y="220898"/>
            <a:ext cx="4519981" cy="369701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3849D-D025-E6CA-B28B-E0D6E10D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0" t="4267" r="2694" b="2260"/>
          <a:stretch/>
        </p:blipFill>
        <p:spPr>
          <a:xfrm>
            <a:off x="5008735" y="3352800"/>
            <a:ext cx="3105536" cy="2932670"/>
          </a:xfrm>
          <a:prstGeom prst="rect">
            <a:avLst/>
          </a:prstGeom>
        </p:spPr>
      </p:pic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FCCCA7D0-DB19-0B65-0104-530A7AD200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6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A34C2C6-FCA8-984D-FA74-85D6D298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85" y="3968786"/>
            <a:ext cx="3705485" cy="1945464"/>
          </a:xfrm>
          <a:prstGeom prst="rect">
            <a:avLst/>
          </a:prstGeom>
        </p:spPr>
      </p:pic>
      <p:pic>
        <p:nvPicPr>
          <p:cNvPr id="10" name="Picture 9" descr="A picture containing wall, projector&#10;&#10;Description automatically generated">
            <a:extLst>
              <a:ext uri="{FF2B5EF4-FFF2-40B4-BE49-F238E27FC236}">
                <a16:creationId xmlns:a16="http://schemas.microsoft.com/office/drawing/2014/main" id="{58D1B5E9-FA3E-4CC0-65E6-DFB490E2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95" y="943750"/>
            <a:ext cx="3705486" cy="194546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76384C6-411A-07EA-4F46-BD46C3FA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52" y="2023322"/>
            <a:ext cx="3705486" cy="194546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5F481899-5641-8C06-24B9-A66116D9CB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8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7903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BE511-A59F-465F-5F29-59D888A2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</a:blip>
          <a:srcRect l="28187" t="16225" r="23638" b="10085"/>
          <a:stretch/>
        </p:blipFill>
        <p:spPr>
          <a:xfrm>
            <a:off x="4417162" y="1359500"/>
            <a:ext cx="6287704" cy="4860325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E78E06C-06E3-FB4E-4B18-E7B04C61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8" r="7022"/>
          <a:stretch/>
        </p:blipFill>
        <p:spPr>
          <a:xfrm>
            <a:off x="8219302" y="317659"/>
            <a:ext cx="3525795" cy="231911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FB0AF011-B4FA-8064-7B1A-2101EEDA44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073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6" y="262087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BE18BE7-4DF7-0641-CAE0-D556760A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40" y="3527075"/>
            <a:ext cx="4531024" cy="269274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81BD24-7B11-AF42-B894-51F1F5EC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5122" r="6029" b="2551"/>
          <a:stretch/>
        </p:blipFill>
        <p:spPr>
          <a:xfrm>
            <a:off x="7522100" y="354860"/>
            <a:ext cx="4340386" cy="3074139"/>
          </a:xfrm>
          <a:prstGeom prst="rect">
            <a:avLst/>
          </a:prstGeom>
        </p:spPr>
      </p:pic>
      <p:pic>
        <p:nvPicPr>
          <p:cNvPr id="20" name="Google Shape;82;p1">
            <a:extLst>
              <a:ext uri="{FF2B5EF4-FFF2-40B4-BE49-F238E27FC236}">
                <a16:creationId xmlns:a16="http://schemas.microsoft.com/office/drawing/2014/main" id="{714C73EB-64A9-6C1D-28D0-041F4CE062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5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Design</a:t>
            </a:r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640F35F1-75CC-C38B-4968-B80F7E20A6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1364995"/>
            <a:ext cx="6818548" cy="4244545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C6D3EA90-028C-628B-55D8-DB9EA8F1AE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40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CFEFC858-8B91-B042-56D5-EFCB243072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1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C4B6E-095C-4650-B9D4-0CB2DB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13974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 Pins Configuration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246F-0193-4063-910D-DD0F032D1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2D9477B7-A0AD-3FEB-58E1-AA0D453B5F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7EE15-E950-9883-ADDE-0D1A1FC8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37" y="1244782"/>
            <a:ext cx="3450472" cy="3866787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DC3E47BC-02B4-A9D7-E6AA-157F6A71C4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4438135" y="620755"/>
            <a:ext cx="3315729" cy="4860925"/>
          </a:xfrm>
        </p:spPr>
      </p:pic>
    </p:spTree>
    <p:extLst>
      <p:ext uri="{BB962C8B-B14F-4D97-AF65-F5344CB8AC3E}">
        <p14:creationId xmlns:p14="http://schemas.microsoft.com/office/powerpoint/2010/main" val="263810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Software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A78332D7-51B4-8CB7-EB9E-5235FCC380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87325533-4EAA-C440-0276-CEFA88FA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56" y="1128565"/>
            <a:ext cx="6903733" cy="52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360F276-D89E-094B-1372-E0F1A28B98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24818" y="2535101"/>
            <a:ext cx="6759526" cy="3932261"/>
          </a:xfrm>
        </p:spPr>
      </p:pic>
    </p:spTree>
    <p:extLst>
      <p:ext uri="{BB962C8B-B14F-4D97-AF65-F5344CB8AC3E}">
        <p14:creationId xmlns:p14="http://schemas.microsoft.com/office/powerpoint/2010/main" val="194290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B8847AF0-2B9C-4245-8FA5-7E0B176445A3}"/>
              </a:ext>
            </a:extLst>
          </p:cNvPr>
          <p:cNvSpPr txBox="1">
            <a:spLocks/>
          </p:cNvSpPr>
          <p:nvPr/>
        </p:nvSpPr>
        <p:spPr>
          <a:xfrm>
            <a:off x="519383" y="1272943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AA480-B44D-6E42-3DCA-B60D23E0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96" y="1959959"/>
            <a:ext cx="633276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4" y="497773"/>
            <a:ext cx="3654075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856FDCA3-9B7E-2271-F3A0-6186DC8E02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E1005AB-EB29-FD1D-FC22-9912B94C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76" y="202398"/>
            <a:ext cx="4028461" cy="4122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FE2334-E1F5-6B74-9E48-4DC9576E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554" y="2872254"/>
            <a:ext cx="3811939" cy="35016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F90E67-3AC7-56A8-CE1E-88E79E52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029" y="648845"/>
            <a:ext cx="3483410" cy="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8B89C2-B505-4B34-8E5C-20767757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8275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DE718-4C2D-489C-A7BD-8DF2C2883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086F2915-2C17-0F36-9BA6-2E3E6DE131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49A40B53-D95F-BCDE-C43E-88D0CE16396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470986" y="1855825"/>
            <a:ext cx="7721014" cy="3484271"/>
          </a:xfrm>
        </p:spPr>
      </p:pic>
    </p:spTree>
    <p:extLst>
      <p:ext uri="{BB962C8B-B14F-4D97-AF65-F5344CB8AC3E}">
        <p14:creationId xmlns:p14="http://schemas.microsoft.com/office/powerpoint/2010/main" val="106898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A74F1B3-3BCE-5CB9-47DC-D791C432E7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22446" y="643469"/>
            <a:ext cx="561895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2AE15629-5423-6C0D-E2B6-5C248F9BE8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62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15" name="Content Placeholder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DDB904B6-40FB-DDED-4F33-B6B1799633E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606980" y="581844"/>
            <a:ext cx="5283058" cy="5774506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1FFE155F-1079-18EC-9A25-94A3010CC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5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29503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</a:t>
            </a:r>
            <a:r>
              <a:rPr lang="en-I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°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5EEF952-188C-6960-3036-6360D2F741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096000" y="963728"/>
            <a:ext cx="4205765" cy="4930544"/>
          </a:xfr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742A6AA7-152B-A567-4960-E6FA7D6607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791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8" y="23569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9249F852-B0DF-DA90-92A3-7F69C67C297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688309" y="931715"/>
            <a:ext cx="3405104" cy="2249051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9CCBE7-0684-6AEE-3351-30AD63C3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40" y="3296731"/>
            <a:ext cx="3871862" cy="262955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2F6604BA-787C-9995-3866-09F9B0D18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03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5494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9FED2B9D-03D2-A76D-BE93-F5309CBCB3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7192" y="1008053"/>
            <a:ext cx="3334215" cy="2514951"/>
          </a:xfr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E6071F8-B3E4-68C0-C292-7BAD48C5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53" y="3674763"/>
            <a:ext cx="5362644" cy="1657353"/>
          </a:xfrm>
          <a:prstGeom prst="rect">
            <a:avLst/>
          </a:prstGeom>
        </p:spPr>
      </p:pic>
      <p:pic>
        <p:nvPicPr>
          <p:cNvPr id="19" name="Google Shape;82;p1">
            <a:extLst>
              <a:ext uri="{FF2B5EF4-FFF2-40B4-BE49-F238E27FC236}">
                <a16:creationId xmlns:a16="http://schemas.microsoft.com/office/drawing/2014/main" id="{6E2B3A01-29AD-CC2E-7D34-D3EA7BAAFA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66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37689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C224ACE7-9680-88D0-EEEB-012D9CFD9E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D3EE49-6240-8253-171A-4E8803E9C0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416062" y="1637314"/>
            <a:ext cx="5800426" cy="3982381"/>
          </a:xfr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82" y="-123864"/>
            <a:ext cx="306633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Mapping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78" y="3279000"/>
            <a:ext cx="4591126" cy="35790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D69D1CE-07AB-9E6B-A6A2-7A536399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18" y="0"/>
            <a:ext cx="4591126" cy="357900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EC27D128-FF50-CBDE-9BCE-49AC5881E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94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66" y="1009638"/>
            <a:ext cx="3887129" cy="3030201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E4AC78-40D6-09ED-1F7D-49108208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70" y="4039839"/>
            <a:ext cx="3439991" cy="2681636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377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077F8E-EEB2-9AA7-DFAF-1C9D8DF9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11" y="136525"/>
            <a:ext cx="5497173" cy="41300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CCE82F-C629-3349-416F-697BEE8F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1" y="3877687"/>
            <a:ext cx="4867287" cy="2980313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5A383DE4-EF0B-341B-3CF7-23F7F102D4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FDB8C36A-102C-AD44-B7E4-26619DF579F5}"/>
              </a:ext>
            </a:extLst>
          </p:cNvPr>
          <p:cNvSpPr txBox="1">
            <a:spLocks/>
          </p:cNvSpPr>
          <p:nvPr/>
        </p:nvSpPr>
        <p:spPr>
          <a:xfrm>
            <a:off x="436514" y="-38818"/>
            <a:ext cx="3544134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sz="4800">
                <a:solidFill>
                  <a:schemeClr val="tx1"/>
                </a:solidFill>
                <a:ea typeface="+mj-ea"/>
                <a:cs typeface="+mj-cs"/>
              </a:rPr>
              <a:t>Algorithm</a:t>
            </a:r>
            <a:endParaRPr lang="fr-FR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113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2DD693-2484-30B9-2388-B9EBB81F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00" y="1553075"/>
            <a:ext cx="6602542" cy="4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17" y="441756"/>
            <a:ext cx="368859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Obstacle Avoidance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5C1B03-9370-5EEC-6DAE-C0064E4D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51" y="3619805"/>
            <a:ext cx="3080719" cy="289220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029ABEF-702E-1F83-C0E2-DD0EA48E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95" y="985472"/>
            <a:ext cx="3080719" cy="2892209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173B7F10-29E0-5E37-59BF-AB365367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06" y="1589335"/>
            <a:ext cx="3080719" cy="2892209"/>
          </a:xfrm>
          <a:prstGeom prst="rect">
            <a:avLst/>
          </a:prstGeom>
        </p:spPr>
      </p:pic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E700F190-1FCB-3D8C-73A6-B9254EEC19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4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7" y="299895"/>
            <a:ext cx="3489157" cy="1567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400" dirty="0">
                <a:solidFill>
                  <a:schemeClr val="tx1"/>
                </a:solidFill>
                <a:ea typeface="+mj-ea"/>
                <a:cs typeface="+mj-cs"/>
              </a:rPr>
              <a:t>Sources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94921-0F58-CAA5-A8C8-F35A5C0CE64B}"/>
              </a:ext>
            </a:extLst>
          </p:cNvPr>
          <p:cNvSpPr txBox="1"/>
          <p:nvPr/>
        </p:nvSpPr>
        <p:spPr>
          <a:xfrm>
            <a:off x="836595" y="2221719"/>
            <a:ext cx="635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1: pixabay.com</a:t>
            </a:r>
            <a:endParaRPr lang="fr-FR" dirty="0"/>
          </a:p>
        </p:txBody>
      </p:sp>
      <p:pic>
        <p:nvPicPr>
          <p:cNvPr id="5" name="Google Shape;82;p1">
            <a:extLst>
              <a:ext uri="{FF2B5EF4-FFF2-40B4-BE49-F238E27FC236}">
                <a16:creationId xmlns:a16="http://schemas.microsoft.com/office/drawing/2014/main" id="{C5B86F7B-DA90-8AAA-2E8B-8E0BA24A0C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891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795" y="2873375"/>
            <a:ext cx="10480431" cy="1111250"/>
          </a:xfrm>
        </p:spPr>
        <p:txBody>
          <a:bodyPr/>
          <a:lstStyle/>
          <a:p>
            <a:pPr algn="ctr"/>
            <a:r>
              <a:rPr lang="en-US" sz="6000" dirty="0"/>
              <a:t>THANK YOU FOR YOUR ATTENTION</a:t>
            </a:r>
          </a:p>
        </p:txBody>
      </p:sp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7990DDB3-D5CA-DF44-67E4-3AB0EEC2CB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5" y="723406"/>
            <a:ext cx="321044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4AB4E1-A2F9-DEF8-EA34-37158590A15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86078" y="643469"/>
            <a:ext cx="529168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53E8BDCB-BCAA-0C11-24CD-4E29E1348D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38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5" y="50399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0D700D-5252-4462-3E69-5C1F604B8CC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676994"/>
            <a:ext cx="6631341" cy="5504012"/>
          </a:xfrm>
          <a:prstGeom prst="rect">
            <a:avLst/>
          </a:prstGeom>
          <a:noFill/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540DA65-0357-F19A-4414-94C2AB9DC5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" y="676994"/>
            <a:ext cx="411520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5BB1A62-CDA3-74D6-AA2C-FC3EFAB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3396"/>
            <a:ext cx="7620000" cy="6816207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F10AF0F-EE12-A006-40CD-5C89151838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92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676994"/>
            <a:ext cx="3842301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Parametric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D71836E1-1499-A64A-3826-94457D37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84" y="1226499"/>
            <a:ext cx="7714050" cy="3128932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DCA4882C-A481-F3CE-5FEB-65F7CF1BE8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4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600202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Activity Diagram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C34B4C-AF2D-431B-964A-2881CE6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42" y="289444"/>
            <a:ext cx="7448646" cy="51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C79AC-B267-4A47-B6FF-D166961D73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442218" y="643469"/>
            <a:ext cx="357940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31A0D052-30FF-5CB2-7255-A4DD4AE1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9" y="67893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04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{8D8D71A0-94E5-4BCA-89E8-4491FBE7E9FF}tf16411245_win32</Template>
  <TotalTime>137</TotalTime>
  <Words>153</Words>
  <Application>Microsoft Office PowerPoint</Application>
  <PresentationFormat>Widescreen</PresentationFormat>
  <Paragraphs>76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Biome Light</vt:lpstr>
      <vt:lpstr>Calibri</vt:lpstr>
      <vt:lpstr>Office Theme</vt:lpstr>
      <vt:lpstr>Precision Farming Using Autonomous Vehicle</vt:lpstr>
      <vt:lpstr>The Software Modelling</vt:lpstr>
      <vt:lpstr>Context Diagram</vt:lpstr>
      <vt:lpstr>State MachineDiagram</vt:lpstr>
      <vt:lpstr>Use Case Diagram</vt:lpstr>
      <vt:lpstr>Requirement Diagram</vt:lpstr>
      <vt:lpstr>Parametric Diagram</vt:lpstr>
      <vt:lpstr>PowerPoint Presentation</vt:lpstr>
      <vt:lpstr>  SequenceDiagram</vt:lpstr>
      <vt:lpstr>TinkerCad simulation </vt:lpstr>
      <vt:lpstr>The Hardware Modelling</vt:lpstr>
      <vt:lpstr>Design Inspiration</vt:lpstr>
      <vt:lpstr>Design1</vt:lpstr>
      <vt:lpstr>Design2</vt:lpstr>
      <vt:lpstr>Design2</vt:lpstr>
      <vt:lpstr>Final Design</vt:lpstr>
      <vt:lpstr>Final Design</vt:lpstr>
      <vt:lpstr>Code Implementation</vt:lpstr>
      <vt:lpstr>Motor Pins Configuration </vt:lpstr>
      <vt:lpstr>PowerPoint Presentation</vt:lpstr>
      <vt:lpstr>PowerPoint Presentation</vt:lpstr>
      <vt:lpstr>PowerPoint Presentation</vt:lpstr>
      <vt:lpstr>Color Detection</vt:lpstr>
      <vt:lpstr>Color Detection</vt:lpstr>
      <vt:lpstr>Object Detection</vt:lpstr>
      <vt:lpstr>Object Detection</vt:lpstr>
      <vt:lpstr>90° Turn </vt:lpstr>
      <vt:lpstr>90° Turn </vt:lpstr>
      <vt:lpstr>90° Turn </vt:lpstr>
      <vt:lpstr>Mapping</vt:lpstr>
      <vt:lpstr>Algorithm</vt:lpstr>
      <vt:lpstr>PowerPoint Presentation</vt:lpstr>
      <vt:lpstr>Algorithm</vt:lpstr>
      <vt:lpstr>Obstacle Avoidance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Farming Using Autonomous Vehicle</dc:title>
  <dc:creator>Jaouaher Belgacem</dc:creator>
  <cp:lastModifiedBy>Jasmeet Matta</cp:lastModifiedBy>
  <cp:revision>17</cp:revision>
  <dcterms:created xsi:type="dcterms:W3CDTF">2022-06-17T08:42:45Z</dcterms:created>
  <dcterms:modified xsi:type="dcterms:W3CDTF">2022-06-18T20:57:41Z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